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7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2192000" cy="6858000"/>
  <p:notesSz cx="7772400" cy="10058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jHzTg+goWcQk8fO5It0l+0ng5K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D191DC-EE8E-479F-BF4D-B72567CBF8C0}" v="1" dt="2021-08-16T16:25:58.703"/>
  </p1510:revLst>
</p1510:revInfo>
</file>

<file path=ppt/tableStyles.xml><?xml version="1.0" encoding="utf-8"?>
<a:tblStyleLst xmlns:a="http://schemas.openxmlformats.org/drawingml/2006/main" def="{AC289BA7-0477-4DA3-BF64-564EF7BB6FF7}">
  <a:tblStyle styleId="{AC289BA7-0477-4DA3-BF64-564EF7BB6FF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2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26" Type="http://schemas.microsoft.com/office/2016/11/relationships/changesInfo" Target="changesInfos/changesInfo1.xml"/><Relationship Id="rId3" Type="http://schemas.openxmlformats.org/officeDocument/2006/relationships/slideMaster" Target="slideMasters/slideMaster3.xml"/><Relationship Id="rId21" Type="http://customschemas.google.com/relationships/presentationmetadata" Target="meta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ronimo Gonzalez" userId="085ae756f787dad6" providerId="LiveId" clId="{58832D2A-7676-40F3-869C-B29BB475F10A}"/>
    <pc:docChg chg="modSld">
      <pc:chgData name="Jeronimo Gonzalez" userId="085ae756f787dad6" providerId="LiveId" clId="{58832D2A-7676-40F3-869C-B29BB475F10A}" dt="2021-08-17T03:23:25.556" v="0" actId="20577"/>
      <pc:docMkLst>
        <pc:docMk/>
      </pc:docMkLst>
      <pc:sldChg chg="modSp mod">
        <pc:chgData name="Jeronimo Gonzalez" userId="085ae756f787dad6" providerId="LiveId" clId="{58832D2A-7676-40F3-869C-B29BB475F10A}" dt="2021-08-17T03:23:25.556" v="0" actId="20577"/>
        <pc:sldMkLst>
          <pc:docMk/>
          <pc:sldMk cId="0" sldId="256"/>
        </pc:sldMkLst>
        <pc:spChg chg="mod">
          <ac:chgData name="Jeronimo Gonzalez" userId="085ae756f787dad6" providerId="LiveId" clId="{58832D2A-7676-40F3-869C-B29BB475F10A}" dt="2021-08-17T03:23:25.556" v="0" actId="20577"/>
          <ac:spMkLst>
            <pc:docMk/>
            <pc:sldMk cId="0" sldId="256"/>
            <ac:spMk id="192" creationId="{00000000-0000-0000-0000-000000000000}"/>
          </ac:spMkLst>
        </pc:spChg>
      </pc:sldChg>
    </pc:docChg>
  </pc:docChgLst>
</pc:chgInfo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jpg>
</file>

<file path=ppt/media/image24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7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20" name="Google Shape;42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8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42" name="Google Shape;44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1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61" name="Google Shape;46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482" name="Google Shape;482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5" y="754380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7" name="Google Shape;1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7" name="Google Shape;2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add317ae2b_0_27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6" name="Google Shape;276;gadd317ae2b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9" name="Google Shape;31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add317ae2b_0_1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0" name="Google Shape;340;gadd317ae2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0" name="Google Shape;36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9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1" name="Google Shape;38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1" name="Google Shape;401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4.png"/><Relationship Id="rId4" Type="http://schemas.openxmlformats.org/officeDocument/2006/relationships/hyperlink" Target="https://l.facebook.com/l.php?u=https://arxiv.org/abs/1611.04156&amp;h=IAQFlqjZK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 descr="Cómo sería un mundo sin ganadería industrial? | Igualdad Animal México"/>
          <p:cNvPicPr preferRelativeResize="0"/>
          <p:nvPr/>
        </p:nvPicPr>
        <p:blipFill rotWithShape="1">
          <a:blip r:embed="rId3">
            <a:alphaModFix/>
          </a:blip>
          <a:srcRect l="39100" r="1572"/>
          <a:stretch/>
        </p:blipFill>
        <p:spPr>
          <a:xfrm>
            <a:off x="-51120" y="-8640"/>
            <a:ext cx="12254040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5556600" y="2250000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CO" sz="3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ANALISIS DE DATOS </a:t>
            </a:r>
            <a:r>
              <a:rPr lang="es-CO"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 COMPRESION </a:t>
            </a:r>
            <a:endParaRPr sz="3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7"/>
          <p:cNvSpPr/>
          <p:nvPr/>
        </p:nvSpPr>
        <p:spPr>
          <a:xfrm>
            <a:off x="265329" y="376925"/>
            <a:ext cx="49029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Métricas de evaluación de la clasificación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7"/>
          <p:cNvSpPr/>
          <p:nvPr/>
        </p:nvSpPr>
        <p:spPr>
          <a:xfrm rot="10800000" flipH="1">
            <a:off x="3363000" y="242350"/>
            <a:ext cx="929340" cy="315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25" name="Google Shape;425;p7"/>
          <p:cNvSpPr/>
          <p:nvPr/>
        </p:nvSpPr>
        <p:spPr>
          <a:xfrm>
            <a:off x="3813480" y="1080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7"/>
          <p:cNvSpPr/>
          <p:nvPr/>
        </p:nvSpPr>
        <p:spPr>
          <a:xfrm>
            <a:off x="5168149" y="914400"/>
            <a:ext cx="38016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Usar figuras vectorizadas para 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explicar el algoritmo las métricas de evaluación, para que no se pixelen como las </a:t>
            </a:r>
            <a:r>
              <a:rPr lang="en-US" i="1">
                <a:solidFill>
                  <a:schemeClr val="accent2"/>
                </a:solidFill>
              </a:rPr>
              <a:t>mías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7"/>
          <p:cNvSpPr/>
          <p:nvPr/>
        </p:nvSpPr>
        <p:spPr>
          <a:xfrm rot="10800000" flipH="1">
            <a:off x="4251800" y="1171444"/>
            <a:ext cx="914220" cy="7538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428" name="Google Shape;428;p7"/>
          <p:cNvPicPr preferRelativeResize="0"/>
          <p:nvPr/>
        </p:nvPicPr>
        <p:blipFill rotWithShape="1">
          <a:blip r:embed="rId4">
            <a:alphaModFix/>
          </a:blip>
          <a:srcRect b="32939"/>
          <a:stretch/>
        </p:blipFill>
        <p:spPr>
          <a:xfrm>
            <a:off x="507240" y="1517040"/>
            <a:ext cx="3331440" cy="405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7"/>
          <p:cNvPicPr preferRelativeResize="0"/>
          <p:nvPr/>
        </p:nvPicPr>
        <p:blipFill rotWithShape="1">
          <a:blip r:embed="rId4">
            <a:alphaModFix/>
          </a:blip>
          <a:srcRect t="66366"/>
          <a:stretch/>
        </p:blipFill>
        <p:spPr>
          <a:xfrm>
            <a:off x="4480560" y="2263320"/>
            <a:ext cx="3331440" cy="2032560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7"/>
          <p:cNvSpPr/>
          <p:nvPr/>
        </p:nvSpPr>
        <p:spPr>
          <a:xfrm>
            <a:off x="8888615" y="3407925"/>
            <a:ext cx="22842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 la precisión también...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Crear un gráfico</a:t>
            </a:r>
            <a:b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usandola notación propuesta</a:t>
            </a:r>
            <a:b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7"/>
          <p:cNvSpPr/>
          <p:nvPr/>
        </p:nvSpPr>
        <p:spPr>
          <a:xfrm>
            <a:off x="5020920" y="4786920"/>
            <a:ext cx="293256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 posible, evitar las ecuaciones para conceptos simples que pueden ser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explicados a través de diagramas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7"/>
          <p:cNvSpPr/>
          <p:nvPr/>
        </p:nvSpPr>
        <p:spPr>
          <a:xfrm>
            <a:off x="4900301" y="4195047"/>
            <a:ext cx="541836" cy="5886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33" name="Google Shape;433;p7"/>
          <p:cNvSpPr/>
          <p:nvPr/>
        </p:nvSpPr>
        <p:spPr>
          <a:xfrm flipH="1">
            <a:off x="11588105" y="852350"/>
            <a:ext cx="306396" cy="7538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34" name="Google Shape;434;p7"/>
          <p:cNvSpPr/>
          <p:nvPr/>
        </p:nvSpPr>
        <p:spPr>
          <a:xfrm>
            <a:off x="9326880" y="1191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 estos...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Colores para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Sus cifras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7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7"/>
          <p:cNvSpPr/>
          <p:nvPr/>
        </p:nvSpPr>
        <p:spPr>
          <a:xfrm>
            <a:off x="7594848" y="2920850"/>
            <a:ext cx="1293786" cy="5886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37" name="Google Shape;437;p7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7"/>
          <p:cNvSpPr/>
          <p:nvPr/>
        </p:nvSpPr>
        <p:spPr>
          <a:xfrm>
            <a:off x="1744320" y="600612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Traducir todas 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estas gráficas a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español, por favor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7"/>
          <p:cNvSpPr/>
          <p:nvPr/>
        </p:nvSpPr>
        <p:spPr>
          <a:xfrm>
            <a:off x="2538101" y="5261847"/>
            <a:ext cx="541836" cy="5886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8"/>
          <p:cNvSpPr/>
          <p:nvPr/>
        </p:nvSpPr>
        <p:spPr>
          <a:xfrm>
            <a:off x="265325" y="376925"/>
            <a:ext cx="62826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Métricas de evaluación de la clasificación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8"/>
          <p:cNvSpPr/>
          <p:nvPr/>
        </p:nvSpPr>
        <p:spPr>
          <a:xfrm rot="10800000" flipH="1">
            <a:off x="4000675" y="226522"/>
            <a:ext cx="768258" cy="936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47" name="Google Shape;447;p8"/>
          <p:cNvSpPr/>
          <p:nvPr/>
        </p:nvSpPr>
        <p:spPr>
          <a:xfrm>
            <a:off x="4297680" y="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8"/>
          <p:cNvSpPr/>
          <p:nvPr/>
        </p:nvSpPr>
        <p:spPr>
          <a:xfrm>
            <a:off x="5168160" y="8382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Crear la tabla en Powerpoint. No copie las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8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50" name="Google Shape;450;p8"/>
          <p:cNvGraphicFramePr/>
          <p:nvPr/>
        </p:nvGraphicFramePr>
        <p:xfrm>
          <a:off x="395520" y="15752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2050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94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07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accent2"/>
                          </a:solidFill>
                        </a:rPr>
                        <a:t>Prueba del </a:t>
                      </a:r>
                      <a:r>
                        <a:rPr lang="en-US" sz="18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conjunto de datos (</a:t>
                      </a:r>
                      <a:r>
                        <a:rPr lang="en-US" sz="1800" b="1" u="none" strike="noStrike" cap="none">
                          <a:solidFill>
                            <a:schemeClr val="accent2"/>
                          </a:solidFill>
                        </a:rPr>
                        <a:t>imágenes originales)</a:t>
                      </a:r>
                      <a:endParaRPr sz="18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Prueba del conjunto de datos (imágenes comprimidas)</a:t>
                      </a:r>
                      <a:endParaRPr sz="18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</a:rPr>
                        <a:t>Exactitud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3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2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Precisión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25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21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</a:rPr>
                        <a:t>Sensibilidad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12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0.11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51" name="Google Shape;451;p8"/>
          <p:cNvSpPr/>
          <p:nvPr/>
        </p:nvSpPr>
        <p:spPr>
          <a:xfrm>
            <a:off x="957375" y="4969675"/>
            <a:ext cx="51822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Métricas de evaluación usando un conjunto de datos de </a:t>
            </a:r>
            <a:r>
              <a:rPr lang="en-US">
                <a:solidFill>
                  <a:srgbClr val="001E33"/>
                </a:solidFill>
              </a:rPr>
              <a:t>validación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imágenes de ?? ganado sano y ?? ganado enfermo. Las imágenes comprimidas se obtuvieron con el algoritmo ??? (Por favor, complete con su algoritmo)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8"/>
          <p:cNvSpPr/>
          <p:nvPr/>
        </p:nvSpPr>
        <p:spPr>
          <a:xfrm>
            <a:off x="4221480" y="61420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 las tablas en tu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8"/>
          <p:cNvSpPr/>
          <p:nvPr/>
        </p:nvSpPr>
        <p:spPr>
          <a:xfrm>
            <a:off x="3916671" y="6019800"/>
            <a:ext cx="763560" cy="4248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54" name="Google Shape;454;p8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5" name="Google Shape;455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41900" y="1946350"/>
            <a:ext cx="4726200" cy="3145875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8"/>
          <p:cNvSpPr/>
          <p:nvPr/>
        </p:nvSpPr>
        <p:spPr>
          <a:xfrm>
            <a:off x="7685653" y="4729675"/>
            <a:ext cx="298296" cy="6403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57" name="Google Shape;457;p8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8"/>
          <p:cNvSpPr/>
          <p:nvPr/>
        </p:nvSpPr>
        <p:spPr>
          <a:xfrm rot="10800000" flipH="1">
            <a:off x="4397725" y="1095250"/>
            <a:ext cx="768258" cy="6403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10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Informe aceptado en arXiv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10"/>
          <p:cNvSpPr/>
          <p:nvPr/>
        </p:nvSpPr>
        <p:spPr>
          <a:xfrm rot="10800000" flipH="1">
            <a:off x="4321521" y="468155"/>
            <a:ext cx="945756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66" name="Google Shape;466;p10"/>
          <p:cNvSpPr/>
          <p:nvPr/>
        </p:nvSpPr>
        <p:spPr>
          <a:xfrm>
            <a:off x="48193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10"/>
          <p:cNvSpPr/>
          <p:nvPr/>
        </p:nvSpPr>
        <p:spPr>
          <a:xfrm>
            <a:off x="2623800" y="2393280"/>
            <a:ext cx="34254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la cita del informe</a:t>
            </a:r>
            <a:b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 arXiv y link. Alternativamente, use OSF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10"/>
          <p:cNvSpPr/>
          <p:nvPr/>
        </p:nvSpPr>
        <p:spPr>
          <a:xfrm rot="10800000" flipH="1">
            <a:off x="2011673" y="2541343"/>
            <a:ext cx="618840" cy="4895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69" name="Google Shape;469;p10"/>
          <p:cNvSpPr/>
          <p:nvPr/>
        </p:nvSpPr>
        <p:spPr>
          <a:xfrm>
            <a:off x="418325" y="3107875"/>
            <a:ext cx="6427500" cy="9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C. Patiño-Forero, M. Agudelo-Toro y M. Toro. </a:t>
            </a:r>
            <a:r>
              <a:rPr lang="en-US" sz="1800">
                <a:solidFill>
                  <a:srgbClr val="001E33"/>
                </a:solidFill>
              </a:rPr>
              <a:t>Planning system for deliveries in Medellín</a:t>
            </a:r>
            <a:r>
              <a:rPr lang="en-US" sz="18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ArXiv e-prints, noviembre de 2016. Disponible en: </a:t>
            </a:r>
            <a:r>
              <a:rPr lang="en-US" sz="1800" b="0" i="0" u="sng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https://arxiv.org/abs/1611.04156</a:t>
            </a:r>
            <a:endParaRPr sz="18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0" name="Google Shape;470;p10"/>
          <p:cNvGrpSpPr/>
          <p:nvPr/>
        </p:nvGrpSpPr>
        <p:grpSpPr>
          <a:xfrm>
            <a:off x="7021800" y="894960"/>
            <a:ext cx="4570560" cy="4965480"/>
            <a:chOff x="7021800" y="894960"/>
            <a:chExt cx="4570560" cy="4965480"/>
          </a:xfrm>
        </p:grpSpPr>
        <p:pic>
          <p:nvPicPr>
            <p:cNvPr id="471" name="Google Shape;471;p10"/>
            <p:cNvPicPr preferRelativeResize="0"/>
            <p:nvPr/>
          </p:nvPicPr>
          <p:blipFill rotWithShape="1">
            <a:blip r:embed="rId5">
              <a:alphaModFix/>
            </a:blip>
            <a:srcRect l="2991" t="4621" r="11001" b="22951"/>
            <a:stretch/>
          </p:blipFill>
          <p:spPr>
            <a:xfrm>
              <a:off x="7021800" y="894960"/>
              <a:ext cx="4553640" cy="49654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72" name="Google Shape;472;p10"/>
            <p:cNvSpPr/>
            <p:nvPr/>
          </p:nvSpPr>
          <p:spPr>
            <a:xfrm>
              <a:off x="10022400" y="1443600"/>
              <a:ext cx="1569960" cy="456120"/>
            </a:xfrm>
            <a:prstGeom prst="rect">
              <a:avLst/>
            </a:prstGeom>
            <a:solidFill>
              <a:srgbClr val="B31B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10"/>
            <p:cNvSpPr/>
            <p:nvPr/>
          </p:nvSpPr>
          <p:spPr>
            <a:xfrm>
              <a:off x="10022400" y="950400"/>
              <a:ext cx="1569960" cy="400680"/>
            </a:xfrm>
            <a:prstGeom prst="rect">
              <a:avLst/>
            </a:prstGeom>
            <a:solidFill>
              <a:srgbClr val="2222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4" name="Google Shape;474;p10"/>
          <p:cNvSpPr/>
          <p:nvPr/>
        </p:nvSpPr>
        <p:spPr>
          <a:xfrm flipH="1">
            <a:off x="6491136" y="4195057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75" name="Google Shape;475;p10"/>
          <p:cNvSpPr/>
          <p:nvPr/>
        </p:nvSpPr>
        <p:spPr>
          <a:xfrm>
            <a:off x="4747320" y="5061960"/>
            <a:ext cx="293256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Incluya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un</a:t>
            </a:r>
            <a:r>
              <a:rPr lang="en-US" i="1">
                <a:solidFill>
                  <a:schemeClr val="accent2"/>
                </a:solidFill>
              </a:rPr>
              <a:t>a</a:t>
            </a:r>
            <a:b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captura de pantalla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10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1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10"/>
          <p:cNvSpPr/>
          <p:nvPr/>
        </p:nvSpPr>
        <p:spPr>
          <a:xfrm flipH="1">
            <a:off x="7253136" y="5414257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79" name="Google Shape;479;p10"/>
          <p:cNvSpPr/>
          <p:nvPr/>
        </p:nvSpPr>
        <p:spPr>
          <a:xfrm>
            <a:off x="5509320" y="62811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al profesor y al </a:t>
            </a:r>
            <a:r>
              <a:rPr lang="en-US" i="1">
                <a:solidFill>
                  <a:schemeClr val="accent2"/>
                </a:solidFill>
              </a:rPr>
              <a:t>monitor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gadd317ae2b_0_117" descr="Cómo sería un mundo sin ganadería industrial? | Igualdad Animal México"/>
          <p:cNvPicPr preferRelativeResize="0"/>
          <p:nvPr/>
        </p:nvPicPr>
        <p:blipFill rotWithShape="1">
          <a:blip r:embed="rId3">
            <a:alphaModFix/>
          </a:blip>
          <a:srcRect l="39094" r="1571"/>
          <a:stretch/>
        </p:blipFill>
        <p:spPr>
          <a:xfrm>
            <a:off x="-51118" y="-8709"/>
            <a:ext cx="12254544" cy="6881854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gadd317ae2b_0_117"/>
          <p:cNvSpPr/>
          <p:nvPr/>
        </p:nvSpPr>
        <p:spPr>
          <a:xfrm>
            <a:off x="-53831" y="-8709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5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GRACIAS!</a:t>
            </a:r>
            <a:r>
              <a:rPr lang="en-US"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6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Apoyado por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Los dos primeros autores son apoyados por una beca Sapiencia financiada por el municipio de Medellín. Todos los autores quieren agradecer a la Vicerrectoría de Descubrimiento y Creación, de la Universidad EAFIT, por su apoyo en esta investigación.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7" name="Google Shape;487;gadd317ae2b_0_117"/>
          <p:cNvSpPr/>
          <p:nvPr/>
        </p:nvSpPr>
        <p:spPr>
          <a:xfrm>
            <a:off x="3546885" y="27626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 olvide los reconocimientos a su beca (si tiene una)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gadd317ae2b_0_117"/>
          <p:cNvSpPr/>
          <p:nvPr/>
        </p:nvSpPr>
        <p:spPr>
          <a:xfrm rot="10800000">
            <a:off x="6002780" y="3403875"/>
            <a:ext cx="324270" cy="8430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89" name="Google Shape;489;gadd317ae2b_0_117"/>
          <p:cNvSpPr/>
          <p:nvPr/>
        </p:nvSpPr>
        <p:spPr>
          <a:xfrm>
            <a:off x="5249940" y="102434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"/>
          <p:cNvSpPr/>
          <p:nvPr/>
        </p:nvSpPr>
        <p:spPr>
          <a:xfrm>
            <a:off x="265328" y="376925"/>
            <a:ext cx="43758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3" name="Google Shape;203;p2"/>
          <p:cNvGrpSpPr/>
          <p:nvPr/>
        </p:nvGrpSpPr>
        <p:grpSpPr>
          <a:xfrm>
            <a:off x="9052560" y="1645920"/>
            <a:ext cx="2833920" cy="2742480"/>
            <a:chOff x="9052560" y="1645920"/>
            <a:chExt cx="2833920" cy="2742480"/>
          </a:xfrm>
        </p:grpSpPr>
        <p:pic>
          <p:nvPicPr>
            <p:cNvPr id="204" name="Google Shape;204;p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5" name="Google Shape;205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6" name="Google Shape;206;p2"/>
          <p:cNvSpPr/>
          <p:nvPr/>
        </p:nvSpPr>
        <p:spPr>
          <a:xfrm>
            <a:off x="728640" y="1900800"/>
            <a:ext cx="2102040" cy="2193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"/>
          <p:cNvSpPr/>
          <p:nvPr/>
        </p:nvSpPr>
        <p:spPr>
          <a:xfrm>
            <a:off x="3599280" y="1903680"/>
            <a:ext cx="2102040" cy="2193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"/>
          <p:cNvSpPr/>
          <p:nvPr/>
        </p:nvSpPr>
        <p:spPr>
          <a:xfrm>
            <a:off x="9419040" y="4180680"/>
            <a:ext cx="2192760" cy="75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Toro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/>
          <p:nvPr/>
        </p:nvSpPr>
        <p:spPr>
          <a:xfrm>
            <a:off x="3325607" y="4180675"/>
            <a:ext cx="2649385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Jeronimo Gonzalez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635040" y="4180680"/>
            <a:ext cx="219276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Sebastian Diaz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"/>
          <p:cNvSpPr/>
          <p:nvPr/>
        </p:nvSpPr>
        <p:spPr>
          <a:xfrm>
            <a:off x="815039" y="6160680"/>
            <a:ext cx="9257215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E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https://github.com/SebastianDiaz-GIT/Proyecto-Datos-Algoritmos-1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8" name="Google Shape;218;p2"/>
          <p:cNvGrpSpPr/>
          <p:nvPr/>
        </p:nvGrpSpPr>
        <p:grpSpPr>
          <a:xfrm>
            <a:off x="5895585" y="1674645"/>
            <a:ext cx="3383640" cy="2652120"/>
            <a:chOff x="1028310" y="1074420"/>
            <a:chExt cx="3383640" cy="2652120"/>
          </a:xfrm>
        </p:grpSpPr>
        <p:pic>
          <p:nvPicPr>
            <p:cNvPr id="219" name="Google Shape;219;p2"/>
            <p:cNvPicPr preferRelativeResize="0"/>
            <p:nvPr/>
          </p:nvPicPr>
          <p:blipFill rotWithShape="1">
            <a:blip r:embed="rId5">
              <a:alphaModFix/>
            </a:blip>
            <a:srcRect l="2186" t="17695" r="15575" b="26359"/>
            <a:stretch/>
          </p:blipFill>
          <p:spPr>
            <a:xfrm>
              <a:off x="1294925" y="1200950"/>
              <a:ext cx="2686053" cy="243649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0" name="Google Shape;220;p2"/>
            <p:cNvSpPr/>
            <p:nvPr/>
          </p:nvSpPr>
          <p:spPr>
            <a:xfrm>
              <a:off x="1028310" y="10744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21" name="Google Shape;221;p2"/>
          <p:cNvSpPr/>
          <p:nvPr/>
        </p:nvSpPr>
        <p:spPr>
          <a:xfrm>
            <a:off x="6446651" y="4180675"/>
            <a:ext cx="24111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Simón</a:t>
            </a: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Marín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2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n 2" descr="Una persona sonriendo&#10;&#10;Descripción generada automáticamente">
            <a:extLst>
              <a:ext uri="{FF2B5EF4-FFF2-40B4-BE49-F238E27FC236}">
                <a16:creationId xmlns:a16="http://schemas.microsoft.com/office/drawing/2014/main" id="{38894D64-860B-4A8E-B0C2-DCBE727C3DA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039" r="14025"/>
          <a:stretch/>
        </p:blipFill>
        <p:spPr>
          <a:xfrm>
            <a:off x="3599280" y="1900800"/>
            <a:ext cx="2108279" cy="219348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817749CA-20E9-403C-891E-A0455BFD25B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3167" t="-188" r="31580" b="37494"/>
          <a:stretch/>
        </p:blipFill>
        <p:spPr>
          <a:xfrm>
            <a:off x="752991" y="1911912"/>
            <a:ext cx="2192761" cy="219348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6"/>
          <p:cNvSpPr/>
          <p:nvPr/>
        </p:nvSpPr>
        <p:spPr>
          <a:xfrm>
            <a:off x="265328" y="376925"/>
            <a:ext cx="4959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Proceso de entrenamiento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6"/>
          <p:cNvSpPr/>
          <p:nvPr/>
        </p:nvSpPr>
        <p:spPr>
          <a:xfrm rot="10800000" flipH="1">
            <a:off x="41918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32" name="Google Shape;232;p6"/>
          <p:cNvSpPr/>
          <p:nvPr/>
        </p:nvSpPr>
        <p:spPr>
          <a:xfrm>
            <a:off x="51850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6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segundo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" name="Google Shape;234;p6"/>
          <p:cNvGrpSpPr/>
          <p:nvPr/>
        </p:nvGrpSpPr>
        <p:grpSpPr>
          <a:xfrm>
            <a:off x="742075" y="1105249"/>
            <a:ext cx="2065125" cy="1375679"/>
            <a:chOff x="589675" y="1105249"/>
            <a:chExt cx="2065125" cy="1375679"/>
          </a:xfrm>
        </p:grpSpPr>
        <p:pic>
          <p:nvPicPr>
            <p:cNvPr id="235" name="Google Shape;235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89675" y="14100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36" name="Google Shape;236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18275" y="12576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37" name="Google Shape;237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46875" y="11052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238" name="Google Shape;238;p6"/>
          <p:cNvGrpSpPr/>
          <p:nvPr/>
        </p:nvGrpSpPr>
        <p:grpSpPr>
          <a:xfrm>
            <a:off x="789425" y="3608150"/>
            <a:ext cx="2093976" cy="1600200"/>
            <a:chOff x="484625" y="3608150"/>
            <a:chExt cx="2093976" cy="1600200"/>
          </a:xfrm>
        </p:grpSpPr>
        <p:pic>
          <p:nvPicPr>
            <p:cNvPr id="239" name="Google Shape;239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84625" y="40653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0" name="Google Shape;240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37025" y="38367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1" name="Google Shape;241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865625" y="36081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242" name="Google Shape;242;p6"/>
          <p:cNvSpPr/>
          <p:nvPr/>
        </p:nvSpPr>
        <p:spPr>
          <a:xfrm>
            <a:off x="-9813" y="25658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Imágenes de ganado enfermo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6"/>
          <p:cNvSpPr/>
          <p:nvPr/>
        </p:nvSpPr>
        <p:spPr>
          <a:xfrm>
            <a:off x="142587" y="52328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563C1"/>
                </a:solidFill>
                <a:latin typeface="Arial"/>
                <a:ea typeface="Arial"/>
                <a:cs typeface="Arial"/>
                <a:sym typeface="Arial"/>
              </a:rPr>
              <a:t>Imágenes del ganado sano</a:t>
            </a:r>
            <a:endParaRPr sz="2200" b="1" i="0" u="none" strike="noStrike" cap="none">
              <a:solidFill>
                <a:srgbClr val="0563C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6"/>
          <p:cNvSpPr/>
          <p:nvPr/>
        </p:nvSpPr>
        <p:spPr>
          <a:xfrm>
            <a:off x="7080850" y="2124675"/>
            <a:ext cx="2221200" cy="1767300"/>
          </a:xfrm>
          <a:prstGeom prst="cube">
            <a:avLst>
              <a:gd name="adj" fmla="val 25000"/>
            </a:avLst>
          </a:prstGeom>
          <a:solidFill>
            <a:srgbClr val="001E3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Red neuronal conv</a:t>
            </a:r>
            <a:r>
              <a:rPr lang="en-US" sz="1700" b="1">
                <a:solidFill>
                  <a:schemeClr val="accent4"/>
                </a:solidFill>
              </a:rPr>
              <a:t>olucional</a:t>
            </a:r>
            <a:endParaRPr sz="1700" b="1" i="0" u="none" strike="noStrike" cap="non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5" name="Google Shape;245;p6"/>
          <p:cNvGrpSpPr/>
          <p:nvPr/>
        </p:nvGrpSpPr>
        <p:grpSpPr>
          <a:xfrm>
            <a:off x="10128850" y="2018775"/>
            <a:ext cx="1337625" cy="2131500"/>
            <a:chOff x="10299150" y="1494000"/>
            <a:chExt cx="1337625" cy="2131500"/>
          </a:xfrm>
        </p:grpSpPr>
        <p:sp>
          <p:nvSpPr>
            <p:cNvPr id="246" name="Google Shape;246;p6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55" name="Google Shape;255;p6"/>
            <p:cNvCxnSpPr>
              <a:stCxn id="246" idx="5"/>
              <a:endCxn id="25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6" name="Google Shape;256;p6"/>
            <p:cNvCxnSpPr>
              <a:stCxn id="247" idx="6"/>
              <a:endCxn id="24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7" name="Google Shape;257;p6"/>
            <p:cNvCxnSpPr>
              <a:stCxn id="248" idx="6"/>
              <a:endCxn id="25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8" name="Google Shape;258;p6"/>
            <p:cNvCxnSpPr>
              <a:stCxn id="254" idx="7"/>
              <a:endCxn id="25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9" name="Google Shape;259;p6"/>
            <p:cNvCxnSpPr>
              <a:stCxn id="248" idx="7"/>
              <a:endCxn id="24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0" name="Google Shape;260;p6"/>
            <p:cNvCxnSpPr>
              <a:stCxn id="247" idx="7"/>
              <a:endCxn id="25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1" name="Google Shape;261;p6"/>
            <p:cNvCxnSpPr>
              <a:stCxn id="249" idx="7"/>
              <a:endCxn id="25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2" name="Google Shape;262;p6"/>
            <p:cNvCxnSpPr>
              <a:stCxn id="251" idx="5"/>
              <a:endCxn id="25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3" name="Google Shape;263;p6"/>
            <p:cNvCxnSpPr>
              <a:stCxn id="250" idx="6"/>
              <a:endCxn id="25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4" name="Google Shape;264;p6"/>
            <p:cNvCxnSpPr>
              <a:stCxn id="249" idx="6"/>
              <a:endCxn id="25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5" name="Google Shape;265;p6"/>
            <p:cNvCxnSpPr>
              <a:stCxn id="250" idx="7"/>
              <a:endCxn id="25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66" name="Google Shape;266;p6"/>
          <p:cNvSpPr/>
          <p:nvPr/>
        </p:nvSpPr>
        <p:spPr>
          <a:xfrm>
            <a:off x="6201687" y="41824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Algoritmo de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Clasificación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6"/>
          <p:cNvSpPr/>
          <p:nvPr/>
        </p:nvSpPr>
        <p:spPr>
          <a:xfrm>
            <a:off x="8944887" y="41824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Modelo de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>
                <a:solidFill>
                  <a:srgbClr val="001E33"/>
                </a:solidFill>
              </a:rPr>
              <a:t>Clasificación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8" name="Google Shape;268;p6"/>
          <p:cNvCxnSpPr>
            <a:stCxn id="237" idx="3"/>
          </p:cNvCxnSpPr>
          <p:nvPr/>
        </p:nvCxnSpPr>
        <p:spPr>
          <a:xfrm>
            <a:off x="2807200" y="1640689"/>
            <a:ext cx="4249500" cy="11925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69" name="Google Shape;269;p6"/>
          <p:cNvCxnSpPr/>
          <p:nvPr/>
        </p:nvCxnSpPr>
        <p:spPr>
          <a:xfrm rot="10800000" flipH="1">
            <a:off x="2883550" y="3627638"/>
            <a:ext cx="4140600" cy="5520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70" name="Google Shape;270;p6"/>
          <p:cNvCxnSpPr/>
          <p:nvPr/>
        </p:nvCxnSpPr>
        <p:spPr>
          <a:xfrm rot="10800000" flipH="1">
            <a:off x="9293975" y="3229200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71" name="Google Shape;271;p6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Tal vez no necesite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cambiar </a:t>
            </a:r>
            <a:r>
              <a:rPr lang="en-US" i="1">
                <a:solidFill>
                  <a:schemeClr val="accent2"/>
                </a:solidFill>
              </a:rPr>
              <a:t>nada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en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6"/>
          <p:cNvSpPr/>
          <p:nvPr/>
        </p:nvSpPr>
        <p:spPr>
          <a:xfrm>
            <a:off x="4435001" y="5216481"/>
            <a:ext cx="1009314" cy="977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73" name="Google Shape;273;p6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gadd317ae2b_0_27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gadd317ae2b_0_271"/>
          <p:cNvSpPr/>
          <p:nvPr/>
        </p:nvSpPr>
        <p:spPr>
          <a:xfrm>
            <a:off x="265325" y="376925"/>
            <a:ext cx="34626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Proceso de </a:t>
            </a:r>
            <a:r>
              <a:rPr lang="en-US" sz="2200" b="1">
                <a:solidFill>
                  <a:srgbClr val="FFFFFF"/>
                </a:solidFill>
              </a:rPr>
              <a:t>validación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gadd317ae2b_0_271"/>
          <p:cNvSpPr/>
          <p:nvPr/>
        </p:nvSpPr>
        <p:spPr>
          <a:xfrm rot="10800000" flipH="1">
            <a:off x="38870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81" name="Google Shape;281;gadd317ae2b_0_271"/>
          <p:cNvSpPr/>
          <p:nvPr/>
        </p:nvSpPr>
        <p:spPr>
          <a:xfrm>
            <a:off x="48040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add317ae2b_0_27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segundo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add317ae2b_0_271"/>
          <p:cNvSpPr/>
          <p:nvPr/>
        </p:nvSpPr>
        <p:spPr>
          <a:xfrm>
            <a:off x="-86013" y="41660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Imagen del ganado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gadd317ae2b_0_271"/>
          <p:cNvSpPr/>
          <p:nvPr/>
        </p:nvSpPr>
        <p:spPr>
          <a:xfrm>
            <a:off x="3728050" y="2200875"/>
            <a:ext cx="2221200" cy="17673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???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5" name="Google Shape;285;gadd317ae2b_0_271"/>
          <p:cNvGrpSpPr/>
          <p:nvPr/>
        </p:nvGrpSpPr>
        <p:grpSpPr>
          <a:xfrm>
            <a:off x="7004650" y="2094975"/>
            <a:ext cx="1337625" cy="2131500"/>
            <a:chOff x="10299150" y="1494000"/>
            <a:chExt cx="1337625" cy="2131500"/>
          </a:xfrm>
        </p:grpSpPr>
        <p:sp>
          <p:nvSpPr>
            <p:cNvPr id="286" name="Google Shape;286;gadd317ae2b_0_27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gadd317ae2b_0_27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gadd317ae2b_0_27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gadd317ae2b_0_27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gadd317ae2b_0_27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gadd317ae2b_0_27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gadd317ae2b_0_27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gadd317ae2b_0_27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gadd317ae2b_0_27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95" name="Google Shape;295;gadd317ae2b_0_271"/>
            <p:cNvCxnSpPr>
              <a:stCxn id="286" idx="5"/>
              <a:endCxn id="29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6" name="Google Shape;296;gadd317ae2b_0_271"/>
            <p:cNvCxnSpPr>
              <a:stCxn id="287" idx="6"/>
              <a:endCxn id="28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7" name="Google Shape;297;gadd317ae2b_0_271"/>
            <p:cNvCxnSpPr>
              <a:stCxn id="288" idx="6"/>
              <a:endCxn id="29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8" name="Google Shape;298;gadd317ae2b_0_271"/>
            <p:cNvCxnSpPr>
              <a:stCxn id="294" idx="7"/>
              <a:endCxn id="29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9" name="Google Shape;299;gadd317ae2b_0_271"/>
            <p:cNvCxnSpPr>
              <a:stCxn id="288" idx="7"/>
              <a:endCxn id="28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0" name="Google Shape;300;gadd317ae2b_0_271"/>
            <p:cNvCxnSpPr>
              <a:stCxn id="287" idx="7"/>
              <a:endCxn id="29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1" name="Google Shape;301;gadd317ae2b_0_271"/>
            <p:cNvCxnSpPr>
              <a:stCxn id="289" idx="7"/>
              <a:endCxn id="29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2" name="Google Shape;302;gadd317ae2b_0_271"/>
            <p:cNvCxnSpPr>
              <a:stCxn id="291" idx="5"/>
              <a:endCxn id="29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3" name="Google Shape;303;gadd317ae2b_0_271"/>
            <p:cNvCxnSpPr>
              <a:stCxn id="290" idx="6"/>
              <a:endCxn id="29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4" name="Google Shape;304;gadd317ae2b_0_271"/>
            <p:cNvCxnSpPr>
              <a:stCxn id="289" idx="6"/>
              <a:endCxn id="29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5" name="Google Shape;305;gadd317ae2b_0_271"/>
            <p:cNvCxnSpPr>
              <a:stCxn id="290" idx="7"/>
              <a:endCxn id="29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306" name="Google Shape;306;gadd317ae2b_0_271"/>
          <p:cNvSpPr/>
          <p:nvPr/>
        </p:nvSpPr>
        <p:spPr>
          <a:xfrm>
            <a:off x="2925087" y="41062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??? </a:t>
            </a:r>
            <a:r>
              <a:rPr lang="en-US" sz="2200" b="1">
                <a:solidFill>
                  <a:srgbClr val="001E33"/>
                </a:solidFill>
              </a:rPr>
              <a:t>Algoritmo de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>
                <a:solidFill>
                  <a:srgbClr val="001E33"/>
                </a:solidFill>
              </a:rPr>
              <a:t>Compresión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gadd317ae2b_0_271"/>
          <p:cNvSpPr/>
          <p:nvPr/>
        </p:nvSpPr>
        <p:spPr>
          <a:xfrm>
            <a:off x="5820687" y="42586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Modelo de </a:t>
            </a:r>
            <a:br>
              <a:rPr lang="en-US" sz="2200" b="1">
                <a:solidFill>
                  <a:srgbClr val="001E33"/>
                </a:solidFill>
              </a:rPr>
            </a:br>
            <a:r>
              <a:rPr lang="en-US" sz="2200" b="1">
                <a:solidFill>
                  <a:srgbClr val="001E33"/>
                </a:solidFill>
              </a:rPr>
              <a:t>Clasificación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8" name="Google Shape;308;gadd317ae2b_0_271"/>
          <p:cNvCxnSpPr/>
          <p:nvPr/>
        </p:nvCxnSpPr>
        <p:spPr>
          <a:xfrm>
            <a:off x="2654800" y="3164688"/>
            <a:ext cx="1027800" cy="219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09" name="Google Shape;309;gadd317ae2b_0_271"/>
          <p:cNvCxnSpPr/>
          <p:nvPr/>
        </p:nvCxnSpPr>
        <p:spPr>
          <a:xfrm rot="10800000" flipH="1">
            <a:off x="6017350" y="3229238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10" name="Google Shape;310;gadd317ae2b_0_271"/>
          <p:cNvCxnSpPr/>
          <p:nvPr/>
        </p:nvCxnSpPr>
        <p:spPr>
          <a:xfrm rot="10800000" flipH="1">
            <a:off x="8493075" y="3229250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311" name="Google Shape;311;gadd317ae2b_0_27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53100" y="2455703"/>
            <a:ext cx="2114699" cy="1407598"/>
          </a:xfrm>
          <a:prstGeom prst="rect">
            <a:avLst/>
          </a:prstGeom>
          <a:noFill/>
          <a:ln w="38100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12" name="Google Shape;312;gadd317ae2b_0_271"/>
          <p:cNvSpPr/>
          <p:nvPr/>
        </p:nvSpPr>
        <p:spPr>
          <a:xfrm>
            <a:off x="9297200" y="2262500"/>
            <a:ext cx="2480700" cy="17022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rgbClr val="001E3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rgbClr val="00AADB"/>
                </a:solidFill>
                <a:latin typeface="Arial"/>
                <a:ea typeface="Arial"/>
                <a:cs typeface="Arial"/>
                <a:sym typeface="Arial"/>
              </a:rPr>
              <a:t>Está enfermo</a:t>
            </a:r>
            <a:endParaRPr sz="2100" b="1" i="0" u="none" strike="noStrike" cap="none">
              <a:solidFill>
                <a:srgbClr val="00AAD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gadd317ae2b_0_271"/>
          <p:cNvSpPr/>
          <p:nvPr/>
        </p:nvSpPr>
        <p:spPr>
          <a:xfrm>
            <a:off x="8411487" y="42586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Salida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gadd317ae2b_0_271"/>
          <p:cNvSpPr/>
          <p:nvPr/>
        </p:nvSpPr>
        <p:spPr>
          <a:xfrm>
            <a:off x="4902375" y="52941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incluya el nombre de su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algoritmos de compresión aquí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gadd317ae2b_0_271"/>
          <p:cNvSpPr/>
          <p:nvPr/>
        </p:nvSpPr>
        <p:spPr>
          <a:xfrm>
            <a:off x="3880450" y="4946974"/>
            <a:ext cx="1027782" cy="4248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16" name="Google Shape;316;gadd317ae2b_0_27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"/>
          <p:cNvSpPr/>
          <p:nvPr/>
        </p:nvSpPr>
        <p:spPr>
          <a:xfrm>
            <a:off x="265325" y="376925"/>
            <a:ext cx="55914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Diseño del algoritmo de compresión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"/>
          <p:cNvSpPr/>
          <p:nvPr/>
        </p:nvSpPr>
        <p:spPr>
          <a:xfrm>
            <a:off x="162000" y="5278080"/>
            <a:ext cx="6307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Algoritmo de compresión de imágenes para la clasificación automática de la salud animal (</a:t>
            </a:r>
            <a:r>
              <a:rPr lang="en-US" sz="1400" b="0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En este semestre, uno podría ser LZS, Huffman, LZ77, LZ78... por favor, elija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).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3"/>
          <p:cNvSpPr/>
          <p:nvPr/>
        </p:nvSpPr>
        <p:spPr>
          <a:xfrm rot="10800000" flipH="1">
            <a:off x="2829600" y="195259"/>
            <a:ext cx="838566" cy="2309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25" name="Google Shape;325;p3"/>
          <p:cNvSpPr/>
          <p:nvPr/>
        </p:nvSpPr>
        <p:spPr>
          <a:xfrm>
            <a:off x="3356280" y="-444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3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Utilizar figuras vectorizadas para 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explicar el algoritmo que diseñaste, así que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están pixelados como los míos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"/>
          <p:cNvSpPr/>
          <p:nvPr/>
        </p:nvSpPr>
        <p:spPr>
          <a:xfrm rot="10800000" flipH="1">
            <a:off x="4495000" y="1171452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28" name="Google Shape;328;p3"/>
          <p:cNvSpPr/>
          <p:nvPr/>
        </p:nvSpPr>
        <p:spPr>
          <a:xfrm>
            <a:off x="4875120" y="63015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cifras de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3"/>
          <p:cNvSpPr/>
          <p:nvPr/>
        </p:nvSpPr>
        <p:spPr>
          <a:xfrm>
            <a:off x="4386257" y="5813271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0" name="Google Shape;330;p3"/>
          <p:cNvSpPr/>
          <p:nvPr/>
        </p:nvSpPr>
        <p:spPr>
          <a:xfrm>
            <a:off x="8034840" y="49930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3"/>
          <p:cNvSpPr/>
          <p:nvPr/>
        </p:nvSpPr>
        <p:spPr>
          <a:xfrm>
            <a:off x="10589366" y="753258"/>
            <a:ext cx="110592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2" name="Google Shape;332;p3"/>
          <p:cNvSpPr/>
          <p:nvPr/>
        </p:nvSpPr>
        <p:spPr>
          <a:xfrm>
            <a:off x="9558000" y="1083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 estos...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Colores para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Sus cifras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3"/>
          <p:cNvSpPr/>
          <p:nvPr/>
        </p:nvSpPr>
        <p:spPr>
          <a:xfrm>
            <a:off x="8229600" y="124200"/>
            <a:ext cx="211464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segundo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4" name="Google Shape;334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13750" y="2039935"/>
            <a:ext cx="3498750" cy="2624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03828" y="1551401"/>
            <a:ext cx="3425400" cy="3553999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3"/>
          <p:cNvSpPr/>
          <p:nvPr/>
        </p:nvSpPr>
        <p:spPr>
          <a:xfrm flipH="1">
            <a:off x="10058881" y="4146423"/>
            <a:ext cx="671004" cy="9589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7" name="Google Shape;337;p3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gadd317ae2b_0_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gadd317ae2b_0_11"/>
          <p:cNvSpPr/>
          <p:nvPr/>
        </p:nvSpPr>
        <p:spPr>
          <a:xfrm>
            <a:off x="265329" y="376925"/>
            <a:ext cx="5056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Diseño del algoritmo de compresión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gadd317ae2b_0_11"/>
          <p:cNvSpPr/>
          <p:nvPr/>
        </p:nvSpPr>
        <p:spPr>
          <a:xfrm rot="10800000" flipH="1">
            <a:off x="2829600" y="195259"/>
            <a:ext cx="838566" cy="2309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45" name="Google Shape;345;gadd317ae2b_0_11"/>
          <p:cNvSpPr/>
          <p:nvPr/>
        </p:nvSpPr>
        <p:spPr>
          <a:xfrm>
            <a:off x="3356280" y="31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gadd317ae2b_0_11"/>
          <p:cNvSpPr/>
          <p:nvPr/>
        </p:nvSpPr>
        <p:spPr>
          <a:xfrm>
            <a:off x="4875120" y="63015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cifras de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gadd317ae2b_0_11"/>
          <p:cNvSpPr/>
          <p:nvPr/>
        </p:nvSpPr>
        <p:spPr>
          <a:xfrm>
            <a:off x="4386257" y="5813271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48" name="Google Shape;348;gadd317ae2b_0_11"/>
          <p:cNvSpPr/>
          <p:nvPr/>
        </p:nvSpPr>
        <p:spPr>
          <a:xfrm>
            <a:off x="10589366" y="753258"/>
            <a:ext cx="110592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49" name="Google Shape;349;gadd317ae2b_0_11"/>
          <p:cNvSpPr/>
          <p:nvPr/>
        </p:nvSpPr>
        <p:spPr>
          <a:xfrm>
            <a:off x="9558000" y="1083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 estos...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Colores para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Sus cifras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gadd317ae2b_0_11"/>
          <p:cNvSpPr/>
          <p:nvPr/>
        </p:nvSpPr>
        <p:spPr>
          <a:xfrm>
            <a:off x="8229600" y="124200"/>
            <a:ext cx="21147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segundo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1" name="Google Shape;351;gadd317ae2b_0_11"/>
          <p:cNvPicPr preferRelativeResize="0"/>
          <p:nvPr/>
        </p:nvPicPr>
        <p:blipFill rotWithShape="1">
          <a:blip r:embed="rId4">
            <a:alphaModFix/>
          </a:blip>
          <a:srcRect l="20780" t="29780" r="24434" b="10609"/>
          <a:stretch/>
        </p:blipFill>
        <p:spPr>
          <a:xfrm>
            <a:off x="227200" y="1537375"/>
            <a:ext cx="6679651" cy="4088051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gadd317ae2b_0_11"/>
          <p:cNvSpPr/>
          <p:nvPr/>
        </p:nvSpPr>
        <p:spPr>
          <a:xfrm>
            <a:off x="54729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Utilizar figuras vectorizadas para 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explicar el algoritmo que diseñaste, así que</a:t>
            </a:r>
            <a:r>
              <a:rPr lang="en-US">
                <a:solidFill>
                  <a:schemeClr val="accent2"/>
                </a:solidFill>
              </a:rPr>
              <a:t> </a:t>
            </a:r>
            <a:r>
              <a:rPr lang="en-US" i="1">
                <a:solidFill>
                  <a:schemeClr val="accent2"/>
                </a:solidFill>
              </a:rPr>
              <a:t>n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o están pixelad</a:t>
            </a:r>
            <a:r>
              <a:rPr lang="en-US" i="1">
                <a:solidFill>
                  <a:schemeClr val="accent2"/>
                </a:solidFill>
              </a:rPr>
              <a:t>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 como los mí</a:t>
            </a:r>
            <a:r>
              <a:rPr lang="en-US" i="1">
                <a:solidFill>
                  <a:schemeClr val="accent2"/>
                </a:solidFill>
              </a:rPr>
              <a:t>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gadd317ae2b_0_11"/>
          <p:cNvSpPr/>
          <p:nvPr/>
        </p:nvSpPr>
        <p:spPr>
          <a:xfrm rot="10800000" flipH="1">
            <a:off x="6695075" y="1795802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4" name="Google Shape;354;gadd317ae2b_0_11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5" name="Google Shape;355;gadd317ae2b_0_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65776" y="2201588"/>
            <a:ext cx="3909226" cy="2614301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gadd317ae2b_0_11"/>
          <p:cNvSpPr/>
          <p:nvPr/>
        </p:nvSpPr>
        <p:spPr>
          <a:xfrm flipH="1">
            <a:off x="10058881" y="4146423"/>
            <a:ext cx="671004" cy="9589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7" name="Google Shape;357;gadd317ae2b_0_1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Complejidad del algoritmo de compresión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5"/>
          <p:cNvSpPr/>
          <p:nvPr/>
        </p:nvSpPr>
        <p:spPr>
          <a:xfrm>
            <a:off x="584640" y="4325520"/>
            <a:ext cx="50274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complejidad del tiempo y la memoria del algoritmo (En este semestre, uno podría ser LZS, LZ77, LZ78, Huffman... por favor, elija). Por favor, explique qué significan N y M en este problema. POR FAVOR HÁGALO!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5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66" name="Google Shape;366;p5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5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Crear la tabla en Powerpoint. No copie las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5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69" name="Google Shape;369;p5"/>
          <p:cNvSpPr/>
          <p:nvPr/>
        </p:nvSpPr>
        <p:spPr>
          <a:xfrm>
            <a:off x="33614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 las tablas en tu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5"/>
          <p:cNvSpPr/>
          <p:nvPr/>
        </p:nvSpPr>
        <p:spPr>
          <a:xfrm>
            <a:off x="3570849" y="5371477"/>
            <a:ext cx="736992" cy="5160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71" name="Google Shape;371;p5"/>
          <p:cNvSpPr/>
          <p:nvPr/>
        </p:nvSpPr>
        <p:spPr>
          <a:xfrm>
            <a:off x="8034840" y="49930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5"/>
          <p:cNvSpPr/>
          <p:nvPr/>
        </p:nvSpPr>
        <p:spPr>
          <a:xfrm>
            <a:off x="7257944" y="4937746"/>
            <a:ext cx="602262" cy="5158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73" name="Google Shape;373;p5"/>
          <p:cNvGraphicFramePr/>
          <p:nvPr/>
        </p:nvGraphicFramePr>
        <p:xfrm>
          <a:off x="547920" y="19562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1837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5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2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La complejidad del tiempo</a:t>
                      </a:r>
                      <a:endParaRPr sz="18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de la memoria</a:t>
                      </a:r>
                      <a:endParaRPr sz="18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>
                          <a:solidFill>
                            <a:srgbClr val="FFFFFF"/>
                          </a:solidFill>
                        </a:rPr>
                        <a:t>Algoritmo de compresión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O(N2*M*2</a:t>
                      </a:r>
                      <a:r>
                        <a:rPr lang="en-US" sz="1800" b="0" u="none" strike="noStrike" cap="none" baseline="30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</a:t>
                      </a: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O(N*M*2</a:t>
                      </a:r>
                      <a:r>
                        <a:rPr lang="en-US" sz="1800" b="0" u="none" strike="noStrike" cap="none" baseline="30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</a:t>
                      </a: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>
                          <a:solidFill>
                            <a:srgbClr val="FFFFFF"/>
                          </a:solidFill>
                        </a:rPr>
                        <a:t>Algoritmo de</a:t>
                      </a:r>
                      <a:br>
                        <a:rPr lang="en-US" sz="1800">
                          <a:solidFill>
                            <a:srgbClr val="FFFFFF"/>
                          </a:solidFill>
                        </a:rPr>
                      </a:br>
                      <a:r>
                        <a:rPr lang="en-US" sz="1800">
                          <a:solidFill>
                            <a:srgbClr val="FFFFFF"/>
                          </a:solidFill>
                        </a:rPr>
                        <a:t>decompresión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O(N*M)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O(1)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74" name="Google Shape;374;p5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5" name="Google Shape;375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24550" y="1723472"/>
            <a:ext cx="4662476" cy="3018952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5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5"/>
          <p:cNvSpPr/>
          <p:nvPr/>
        </p:nvSpPr>
        <p:spPr>
          <a:xfrm>
            <a:off x="5420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Usa superíndices para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representar los exponentes.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NO uses el símbolo ^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5"/>
          <p:cNvSpPr/>
          <p:nvPr/>
        </p:nvSpPr>
        <p:spPr>
          <a:xfrm flipH="1">
            <a:off x="2468412" y="5264224"/>
            <a:ext cx="518778" cy="6552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9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Consumo de tiempo y memoria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9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86" name="Google Shape;386;p9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9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 las gráficas en Excel. No copie las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9"/>
          <p:cNvSpPr/>
          <p:nvPr/>
        </p:nvSpPr>
        <p:spPr>
          <a:xfrm rot="10800000" flipH="1">
            <a:off x="4413925" y="1171478"/>
            <a:ext cx="752058" cy="6078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89" name="Google Shape;389;p9"/>
          <p:cNvSpPr/>
          <p:nvPr/>
        </p:nvSpPr>
        <p:spPr>
          <a:xfrm>
            <a:off x="2249280" y="5117760"/>
            <a:ext cx="594252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Consumo de tiempo 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9"/>
          <p:cNvSpPr/>
          <p:nvPr/>
        </p:nvSpPr>
        <p:spPr>
          <a:xfrm>
            <a:off x="8539920" y="5117760"/>
            <a:ext cx="594252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Consumo de memoria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1" name="Google Shape;391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48800" y="5105520"/>
            <a:ext cx="526680" cy="526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9"/>
          <p:cNvPicPr preferRelativeResize="0"/>
          <p:nvPr/>
        </p:nvPicPr>
        <p:blipFill rotWithShape="1">
          <a:blip r:embed="rId5">
            <a:alphaModFix/>
          </a:blip>
          <a:srcRect l="28222" t="24850" r="28724" b="25399"/>
          <a:stretch/>
        </p:blipFill>
        <p:spPr>
          <a:xfrm>
            <a:off x="7827120" y="5117760"/>
            <a:ext cx="711720" cy="547200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9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9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9"/>
          <p:cNvSpPr/>
          <p:nvPr/>
        </p:nvSpPr>
        <p:spPr>
          <a:xfrm>
            <a:off x="5276525" y="5542562"/>
            <a:ext cx="920808" cy="6466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96" name="Google Shape;396;p9"/>
          <p:cNvSpPr/>
          <p:nvPr/>
        </p:nvSpPr>
        <p:spPr>
          <a:xfrm>
            <a:off x="6470298" y="59954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incluye unidades de medida en ambos ejes X e Y, por ejemplo, MB, sg, KB, minutos...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7" name="Google Shape;397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6750" y="1823663"/>
            <a:ext cx="5772150" cy="323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81725" y="1809750"/>
            <a:ext cx="5772150" cy="32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Tasa de compresión </a:t>
            </a:r>
            <a:r>
              <a:rPr lang="en-US" sz="2200" b="1">
                <a:solidFill>
                  <a:srgbClr val="FFFFFF"/>
                </a:solidFill>
              </a:rPr>
              <a:t>promedio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gadd317ae2b_0_201"/>
          <p:cNvSpPr/>
          <p:nvPr/>
        </p:nvSpPr>
        <p:spPr>
          <a:xfrm>
            <a:off x="1041840" y="4096920"/>
            <a:ext cx="50274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rgbClr val="001E33"/>
                </a:solidFill>
              </a:rPr>
              <a:t>Tasa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compresión </a:t>
            </a:r>
            <a:r>
              <a:rPr lang="en-US">
                <a:solidFill>
                  <a:srgbClr val="001E33"/>
                </a:solidFill>
              </a:rPr>
              <a:t>promedio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para el ganado </a:t>
            </a:r>
            <a:b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sano y el ganado enfermo.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gadd317ae2b_0_201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07" name="Google Shape;407;gadd317ae2b_0_201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gadd317ae2b_0_201"/>
          <p:cNvSpPr/>
          <p:nvPr/>
        </p:nvSpPr>
        <p:spPr>
          <a:xfrm>
            <a:off x="5015760" y="8382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Crear la tabla en Powerpoint. No copie las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gadd317ae2b_0_201"/>
          <p:cNvSpPr/>
          <p:nvPr/>
        </p:nvSpPr>
        <p:spPr>
          <a:xfrm rot="10800000" flipH="1">
            <a:off x="4491000" y="12508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10" name="Google Shape;410;gadd317ae2b_0_201"/>
          <p:cNvSpPr/>
          <p:nvPr/>
        </p:nvSpPr>
        <p:spPr>
          <a:xfrm>
            <a:off x="3437640" y="5208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 las tablas en tu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gadd317ae2b_0_201"/>
          <p:cNvSpPr/>
          <p:nvPr/>
        </p:nvSpPr>
        <p:spPr>
          <a:xfrm>
            <a:off x="3356273" y="47333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12" name="Google Shape;412;gadd317ae2b_0_201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13" name="Google Shape;413;gadd317ae2b_0_201"/>
          <p:cNvGraphicFramePr/>
          <p:nvPr/>
        </p:nvGraphicFramePr>
        <p:xfrm>
          <a:off x="1081320" y="18800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2037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solidFill>
                            <a:srgbClr val="001E33"/>
                          </a:solidFill>
                        </a:rPr>
                        <a:t>Tasa</a:t>
                      </a:r>
                      <a:r>
                        <a:rPr lang="en-US" sz="1800" b="1" u="none" strike="noStrike" cap="none">
                          <a:solidFill>
                            <a:srgbClr val="001E33"/>
                          </a:solidFill>
                        </a:rPr>
                        <a:t> de compresión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Ganado sano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100 : 1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El ganado enfermo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98 : 1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14" name="Google Shape;414;gadd317ae2b_0_20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5" name="Google Shape;415;gadd317ae2b_0_20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88650" y="1596071"/>
            <a:ext cx="5291826" cy="3514103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gadd317ae2b_0_201"/>
          <p:cNvSpPr/>
          <p:nvPr/>
        </p:nvSpPr>
        <p:spPr>
          <a:xfrm>
            <a:off x="7257944" y="4937746"/>
            <a:ext cx="602262" cy="5158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17" name="Google Shape;417;gadd317ae2b_0_20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1041</Words>
  <Application>Microsoft Office PowerPoint</Application>
  <PresentationFormat>Panorámica</PresentationFormat>
  <Paragraphs>154</Paragraphs>
  <Slides>13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Arial</vt:lpstr>
      <vt:lpstr>Calibri</vt:lpstr>
      <vt:lpstr>Times New Roman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DeepL Translator</dc:creator>
  <cp:lastModifiedBy>Jeronimo Gonzalez</cp:lastModifiedBy>
  <cp:revision>3</cp:revision>
  <dcterms:created xsi:type="dcterms:W3CDTF">2020-06-26T14:36:07Z</dcterms:created>
  <dcterms:modified xsi:type="dcterms:W3CDTF">2021-08-17T03:23:29Z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</vt:i4>
  </property>
</Properties>
</file>